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2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ston PC-1" initials="BP" lastIdx="6" clrIdx="0">
    <p:extLst>
      <p:ext uri="{19B8F6BF-5375-455C-9EA6-DF929625EA0E}">
        <p15:presenceInfo xmlns:p15="http://schemas.microsoft.com/office/powerpoint/2012/main" userId="S-1-5-21-2175632766-2948901023-1820562254-1244" providerId="AD"/>
      </p:ext>
    </p:extLst>
  </p:cmAuthor>
  <p:cmAuthor id="2" name="Denise Lymperis" initials="DL" lastIdx="2" clrIdx="1">
    <p:extLst>
      <p:ext uri="{19B8F6BF-5375-455C-9EA6-DF929625EA0E}">
        <p15:presenceInfo xmlns:p15="http://schemas.microsoft.com/office/powerpoint/2012/main" userId="Denise Lymperis" providerId="None"/>
      </p:ext>
    </p:extLst>
  </p:cmAuthor>
  <p:cmAuthor id="3" name="Denise Lymperis" initials="DL [2]" lastIdx="38" clrIdx="2">
    <p:extLst>
      <p:ext uri="{19B8F6BF-5375-455C-9EA6-DF929625EA0E}">
        <p15:presenceInfo xmlns:p15="http://schemas.microsoft.com/office/powerpoint/2012/main" userId="S::denise.lymperis@flywheelpartners.com::14d9be0e-8b81-4294-a0b3-8fcbe34b2df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0000"/>
    <a:srgbClr val="E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>
        <p:scale>
          <a:sx n="50" d="100"/>
          <a:sy n="50" d="100"/>
        </p:scale>
        <p:origin x="1625" y="-1543"/>
      </p:cViewPr>
      <p:guideLst>
        <p:guide orient="horz" pos="384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0" d="100"/>
          <a:sy n="40" d="100"/>
        </p:scale>
        <p:origin x="2379" y="1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643AC-0EEE-4E1F-8A93-D463560D762B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83D326-DEC0-4D74-8260-AEC463C2A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66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83D326-DEC0-4D74-8260-AEC463C2A1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158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1"/>
            </a:lvl1pPr>
            <a:lvl2pPr marL="342904" indent="0" algn="ctr">
              <a:buNone/>
              <a:defRPr sz="1500"/>
            </a:lvl2pPr>
            <a:lvl3pPr marL="685809" indent="0" algn="ctr">
              <a:buNone/>
              <a:defRPr sz="1349"/>
            </a:lvl3pPr>
            <a:lvl4pPr marL="1028713" indent="0" algn="ctr">
              <a:buNone/>
              <a:defRPr sz="1200"/>
            </a:lvl4pPr>
            <a:lvl5pPr marL="1371617" indent="0" algn="ctr">
              <a:buNone/>
              <a:defRPr sz="1200"/>
            </a:lvl5pPr>
            <a:lvl6pPr marL="1714521" indent="0" algn="ctr">
              <a:buNone/>
              <a:defRPr sz="1200"/>
            </a:lvl6pPr>
            <a:lvl7pPr marL="2057427" indent="0" algn="ctr">
              <a:buNone/>
              <a:defRPr sz="1200"/>
            </a:lvl7pPr>
            <a:lvl8pPr marL="2400330" indent="0" algn="ctr">
              <a:buNone/>
              <a:defRPr sz="1200"/>
            </a:lvl8pPr>
            <a:lvl9pPr marL="2743234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8A20-8EE9-4E20-B9C8-1758DCAA1850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8AF8-8D46-44C0-93D5-020A196FD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961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8A20-8EE9-4E20-B9C8-1758DCAA1850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8AF8-8D46-44C0-93D5-020A196FD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26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8A20-8EE9-4E20-B9C8-1758DCAA1850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8AF8-8D46-44C0-93D5-020A196FD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866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8A20-8EE9-4E20-B9C8-1758DCAA1850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8AF8-8D46-44C0-93D5-020A196FD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277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8159050"/>
            <a:ext cx="5915025" cy="2666999"/>
          </a:xfrm>
        </p:spPr>
        <p:txBody>
          <a:bodyPr/>
          <a:lstStyle>
            <a:lvl1pPr marL="0" indent="0">
              <a:buNone/>
              <a:defRPr sz="1801">
                <a:solidFill>
                  <a:schemeClr val="tx1"/>
                </a:solidFill>
              </a:defRPr>
            </a:lvl1pPr>
            <a:lvl2pPr marL="3429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9" indent="0">
              <a:buNone/>
              <a:defRPr sz="1349">
                <a:solidFill>
                  <a:schemeClr val="tx1">
                    <a:tint val="75000"/>
                  </a:schemeClr>
                </a:solidFill>
              </a:defRPr>
            </a:lvl3pPr>
            <a:lvl4pPr marL="102871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1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2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2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3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8A20-8EE9-4E20-B9C8-1758DCAA1850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8AF8-8D46-44C0-93D5-020A196FD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42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8A20-8EE9-4E20-B9C8-1758DCAA1850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8AF8-8D46-44C0-93D5-020A196FD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031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6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988734"/>
            <a:ext cx="2901255" cy="1464732"/>
          </a:xfrm>
        </p:spPr>
        <p:txBody>
          <a:bodyPr anchor="b"/>
          <a:lstStyle>
            <a:lvl1pPr marL="0" indent="0">
              <a:buNone/>
              <a:defRPr sz="1801" b="1"/>
            </a:lvl1pPr>
            <a:lvl2pPr marL="342904" indent="0">
              <a:buNone/>
              <a:defRPr sz="1500" b="1"/>
            </a:lvl2pPr>
            <a:lvl3pPr marL="685809" indent="0">
              <a:buNone/>
              <a:defRPr sz="1349" b="1"/>
            </a:lvl3pPr>
            <a:lvl4pPr marL="1028713" indent="0">
              <a:buNone/>
              <a:defRPr sz="1200" b="1"/>
            </a:lvl4pPr>
            <a:lvl5pPr marL="1371617" indent="0">
              <a:buNone/>
              <a:defRPr sz="1200" b="1"/>
            </a:lvl5pPr>
            <a:lvl6pPr marL="1714521" indent="0">
              <a:buNone/>
              <a:defRPr sz="1200" b="1"/>
            </a:lvl6pPr>
            <a:lvl7pPr marL="2057427" indent="0">
              <a:buNone/>
              <a:defRPr sz="1200" b="1"/>
            </a:lvl7pPr>
            <a:lvl8pPr marL="2400330" indent="0">
              <a:buNone/>
              <a:defRPr sz="1200" b="1"/>
            </a:lvl8pPr>
            <a:lvl9pPr marL="2743234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4453468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988734"/>
            <a:ext cx="2915543" cy="1464732"/>
          </a:xfrm>
        </p:spPr>
        <p:txBody>
          <a:bodyPr anchor="b"/>
          <a:lstStyle>
            <a:lvl1pPr marL="0" indent="0">
              <a:buNone/>
              <a:defRPr sz="1801" b="1"/>
            </a:lvl1pPr>
            <a:lvl2pPr marL="342904" indent="0">
              <a:buNone/>
              <a:defRPr sz="1500" b="1"/>
            </a:lvl2pPr>
            <a:lvl3pPr marL="685809" indent="0">
              <a:buNone/>
              <a:defRPr sz="1349" b="1"/>
            </a:lvl3pPr>
            <a:lvl4pPr marL="1028713" indent="0">
              <a:buNone/>
              <a:defRPr sz="1200" b="1"/>
            </a:lvl4pPr>
            <a:lvl5pPr marL="1371617" indent="0">
              <a:buNone/>
              <a:defRPr sz="1200" b="1"/>
            </a:lvl5pPr>
            <a:lvl6pPr marL="1714521" indent="0">
              <a:buNone/>
              <a:defRPr sz="1200" b="1"/>
            </a:lvl6pPr>
            <a:lvl7pPr marL="2057427" indent="0">
              <a:buNone/>
              <a:defRPr sz="1200" b="1"/>
            </a:lvl7pPr>
            <a:lvl8pPr marL="2400330" indent="0">
              <a:buNone/>
              <a:defRPr sz="1200" b="1"/>
            </a:lvl8pPr>
            <a:lvl9pPr marL="2743234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4453468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8A20-8EE9-4E20-B9C8-1758DCAA1850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8AF8-8D46-44C0-93D5-020A196FD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677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8A20-8EE9-4E20-B9C8-1758DCAA1850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8AF8-8D46-44C0-93D5-020A196FD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47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8A20-8EE9-4E20-B9C8-1758DCAA1850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8AF8-8D46-44C0-93D5-020A196FD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27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755427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1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4" indent="0">
              <a:buNone/>
              <a:defRPr sz="1051"/>
            </a:lvl2pPr>
            <a:lvl3pPr marL="685809" indent="0">
              <a:buNone/>
              <a:defRPr sz="900"/>
            </a:lvl3pPr>
            <a:lvl4pPr marL="1028713" indent="0">
              <a:buNone/>
              <a:defRPr sz="750"/>
            </a:lvl4pPr>
            <a:lvl5pPr marL="1371617" indent="0">
              <a:buNone/>
              <a:defRPr sz="750"/>
            </a:lvl5pPr>
            <a:lvl6pPr marL="1714521" indent="0">
              <a:buNone/>
              <a:defRPr sz="750"/>
            </a:lvl6pPr>
            <a:lvl7pPr marL="2057427" indent="0">
              <a:buNone/>
              <a:defRPr sz="750"/>
            </a:lvl7pPr>
            <a:lvl8pPr marL="2400330" indent="0">
              <a:buNone/>
              <a:defRPr sz="750"/>
            </a:lvl8pPr>
            <a:lvl9pPr marL="2743234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8A20-8EE9-4E20-B9C8-1758DCAA1850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8AF8-8D46-44C0-93D5-020A196FD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747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755427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4" indent="0">
              <a:buNone/>
              <a:defRPr sz="2100"/>
            </a:lvl2pPr>
            <a:lvl3pPr marL="685809" indent="0">
              <a:buNone/>
              <a:defRPr sz="1801"/>
            </a:lvl3pPr>
            <a:lvl4pPr marL="1028713" indent="0">
              <a:buNone/>
              <a:defRPr sz="1500"/>
            </a:lvl4pPr>
            <a:lvl5pPr marL="1371617" indent="0">
              <a:buNone/>
              <a:defRPr sz="1500"/>
            </a:lvl5pPr>
            <a:lvl6pPr marL="1714521" indent="0">
              <a:buNone/>
              <a:defRPr sz="1500"/>
            </a:lvl6pPr>
            <a:lvl7pPr marL="2057427" indent="0">
              <a:buNone/>
              <a:defRPr sz="1500"/>
            </a:lvl7pPr>
            <a:lvl8pPr marL="2400330" indent="0">
              <a:buNone/>
              <a:defRPr sz="1500"/>
            </a:lvl8pPr>
            <a:lvl9pPr marL="2743234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4" indent="0">
              <a:buNone/>
              <a:defRPr sz="1051"/>
            </a:lvl2pPr>
            <a:lvl3pPr marL="685809" indent="0">
              <a:buNone/>
              <a:defRPr sz="900"/>
            </a:lvl3pPr>
            <a:lvl4pPr marL="1028713" indent="0">
              <a:buNone/>
              <a:defRPr sz="750"/>
            </a:lvl4pPr>
            <a:lvl5pPr marL="1371617" indent="0">
              <a:buNone/>
              <a:defRPr sz="750"/>
            </a:lvl5pPr>
            <a:lvl6pPr marL="1714521" indent="0">
              <a:buNone/>
              <a:defRPr sz="750"/>
            </a:lvl6pPr>
            <a:lvl7pPr marL="2057427" indent="0">
              <a:buNone/>
              <a:defRPr sz="750"/>
            </a:lvl7pPr>
            <a:lvl8pPr marL="2400330" indent="0">
              <a:buNone/>
              <a:defRPr sz="750"/>
            </a:lvl8pPr>
            <a:lvl9pPr marL="2743234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F8A20-8EE9-4E20-B9C8-1758DCAA1850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8AF8-8D46-44C0-93D5-020A196FD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094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649116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2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F8A20-8EE9-4E20-B9C8-1758DCAA1850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11300182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2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28AF8-8D46-44C0-93D5-020A196FD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12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9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3" indent="-171453" algn="l" defTabSz="68580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7" indent="-171453" algn="l" defTabSz="68580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857260" indent="-171453" algn="l" defTabSz="68580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64" indent="-171453" algn="l" defTabSz="68580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543070" indent="-171453" algn="l" defTabSz="68580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885974" indent="-171453" algn="l" defTabSz="68580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228878" indent="-171453" algn="l" defTabSz="68580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571781" indent="-171453" algn="l" defTabSz="68580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914687" indent="-171453" algn="l" defTabSz="68580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1pPr>
      <a:lvl2pPr marL="342904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2pPr>
      <a:lvl3pPr marL="685809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3pPr>
      <a:lvl4pPr marL="1028713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371617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714521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057427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400330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743234" algn="l" defTabSz="685809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SGC_Fundraising_Ad_Update_102722.pptx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0493" y="408039"/>
            <a:ext cx="58370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9A0000"/>
                </a:solidFill>
                <a:latin typeface="Monotype Corsiva" panose="03010101010201010101" pitchFamily="66" charset="0"/>
              </a:rPr>
              <a:t>Celebrate Albanian Independence Day </a:t>
            </a:r>
            <a:br>
              <a:rPr lang="en-US" sz="2400" dirty="0">
                <a:solidFill>
                  <a:srgbClr val="9A0000"/>
                </a:solidFill>
                <a:latin typeface="Monotype Corsiva" panose="03010101010201010101" pitchFamily="66" charset="0"/>
              </a:rPr>
            </a:br>
            <a:r>
              <a:rPr lang="en-US" sz="2400" dirty="0">
                <a:solidFill>
                  <a:srgbClr val="9A0000"/>
                </a:solidFill>
                <a:latin typeface="Monotype Corsiva" panose="03010101010201010101" pitchFamily="66" charset="0"/>
              </a:rPr>
              <a:t>by Helping to Preserve Fan </a:t>
            </a:r>
            <a:r>
              <a:rPr lang="en-US" sz="2400" dirty="0" err="1">
                <a:solidFill>
                  <a:srgbClr val="9A0000"/>
                </a:solidFill>
                <a:latin typeface="Monotype Corsiva" panose="03010101010201010101" pitchFamily="66" charset="0"/>
              </a:rPr>
              <a:t>Noli’s</a:t>
            </a:r>
            <a:r>
              <a:rPr lang="en-US" sz="2400" dirty="0">
                <a:solidFill>
                  <a:srgbClr val="9A0000"/>
                </a:solidFill>
                <a:latin typeface="Monotype Corsiva" panose="03010101010201010101" pitchFamily="66" charset="0"/>
              </a:rPr>
              <a:t> Church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06395" y="1311587"/>
            <a:ext cx="4585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9A0000"/>
                </a:solidFill>
                <a:latin typeface="Monotype Corsiva" panose="03010101010201010101" pitchFamily="66" charset="0"/>
              </a:rPr>
              <a:t>When Fan </a:t>
            </a:r>
            <a:r>
              <a:rPr lang="en-US" sz="1600" dirty="0" err="1">
                <a:solidFill>
                  <a:srgbClr val="9A0000"/>
                </a:solidFill>
                <a:latin typeface="Monotype Corsiva" panose="03010101010201010101" pitchFamily="66" charset="0"/>
              </a:rPr>
              <a:t>Noli</a:t>
            </a:r>
            <a:r>
              <a:rPr lang="en-US" sz="1600" dirty="0">
                <a:solidFill>
                  <a:srgbClr val="9A0000"/>
                </a:solidFill>
                <a:latin typeface="Monotype Corsiva" panose="03010101010201010101" pitchFamily="66" charset="0"/>
              </a:rPr>
              <a:t> celebrated the first Divine Liturgy in the </a:t>
            </a:r>
            <a:br>
              <a:rPr lang="en-US" sz="1600" dirty="0">
                <a:solidFill>
                  <a:srgbClr val="9A0000"/>
                </a:solidFill>
                <a:latin typeface="Monotype Corsiva" panose="03010101010201010101" pitchFamily="66" charset="0"/>
              </a:rPr>
            </a:br>
            <a:r>
              <a:rPr lang="en-US" sz="1600" dirty="0">
                <a:solidFill>
                  <a:srgbClr val="9A0000"/>
                </a:solidFill>
                <a:latin typeface="Monotype Corsiva" panose="03010101010201010101" pitchFamily="66" charset="0"/>
              </a:rPr>
              <a:t>Albanian language “our eyes were filled with tears.”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55986" y="1948465"/>
            <a:ext cx="2236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9A0000"/>
                </a:solidFill>
                <a:latin typeface="Monotype Corsiva" panose="03010101010201010101" pitchFamily="66" charset="0"/>
              </a:rPr>
              <a:t>~ Constantine “</a:t>
            </a:r>
            <a:r>
              <a:rPr lang="en-US" sz="1600" dirty="0" err="1">
                <a:solidFill>
                  <a:srgbClr val="9A0000"/>
                </a:solidFill>
                <a:latin typeface="Monotype Corsiva" panose="03010101010201010101" pitchFamily="66" charset="0"/>
              </a:rPr>
              <a:t>Nini</a:t>
            </a:r>
            <a:r>
              <a:rPr lang="en-US" sz="1600" dirty="0">
                <a:solidFill>
                  <a:srgbClr val="9A0000"/>
                </a:solidFill>
                <a:latin typeface="Monotype Corsiva" panose="03010101010201010101" pitchFamily="66" charset="0"/>
              </a:rPr>
              <a:t>” Demo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-341113" y="5414309"/>
            <a:ext cx="342900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13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859540C-D22B-4A25-919B-89EA426F39E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02" t="1649" r="1042" b="2988"/>
          <a:stretch/>
        </p:blipFill>
        <p:spPr>
          <a:xfrm>
            <a:off x="240939" y="2617481"/>
            <a:ext cx="4348110" cy="2694084"/>
          </a:xfrm>
          <a:prstGeom prst="rect">
            <a:avLst/>
          </a:prstGeom>
        </p:spPr>
      </p:pic>
      <p:pic>
        <p:nvPicPr>
          <p:cNvPr id="15" name="Picture 14" descr="albanian eagle photo: Albania">
            <a:extLst>
              <a:ext uri="{FF2B5EF4-FFF2-40B4-BE49-F238E27FC236}">
                <a16:creationId xmlns:a16="http://schemas.microsoft.com/office/drawing/2014/main" id="{2E0506B8-9A6B-45D1-AD64-1A6F13F50C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57" y="352190"/>
            <a:ext cx="722277" cy="722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 descr="albanian eagle photo: Albania">
            <a:extLst>
              <a:ext uri="{FF2B5EF4-FFF2-40B4-BE49-F238E27FC236}">
                <a16:creationId xmlns:a16="http://schemas.microsoft.com/office/drawing/2014/main" id="{F0B04940-600E-4291-B50D-151D71C70F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284" y="352188"/>
            <a:ext cx="722277" cy="722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30117A6-1BA4-8C13-70E0-5B9D861A6F29}"/>
              </a:ext>
            </a:extLst>
          </p:cNvPr>
          <p:cNvSpPr txBox="1"/>
          <p:nvPr/>
        </p:nvSpPr>
        <p:spPr>
          <a:xfrm>
            <a:off x="907133" y="7428515"/>
            <a:ext cx="51841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76"/>
              </a:spcBef>
            </a:pPr>
            <a:r>
              <a:rPr lang="en-US" sz="2000" dirty="0">
                <a:solidFill>
                  <a:srgbClr val="9A0000"/>
                </a:solidFill>
                <a:latin typeface="Monotype Corsiva" panose="03010101010201010101" pitchFamily="66" charset="0"/>
              </a:rPr>
              <a:t>Kindly Make Your Donation* Payable to:</a:t>
            </a:r>
          </a:p>
          <a:p>
            <a:pPr algn="ctr"/>
            <a:r>
              <a:rPr lang="en-US" sz="2000" dirty="0">
                <a:solidFill>
                  <a:srgbClr val="9A0000"/>
                </a:solidFill>
                <a:latin typeface="Monotype Corsiva" panose="03010101010201010101" pitchFamily="66" charset="0"/>
              </a:rPr>
              <a:t>Albanian Orthodox Cathedral of St. George</a:t>
            </a:r>
          </a:p>
          <a:p>
            <a:pPr algn="ctr"/>
            <a:r>
              <a:rPr lang="en-US" sz="2000" dirty="0">
                <a:solidFill>
                  <a:srgbClr val="9A0000"/>
                </a:solidFill>
                <a:latin typeface="Monotype Corsiva" panose="03010101010201010101" pitchFamily="66" charset="0"/>
              </a:rPr>
              <a:t>523 East Broadway</a:t>
            </a:r>
          </a:p>
          <a:p>
            <a:pPr algn="ctr"/>
            <a:r>
              <a:rPr lang="en-US" sz="2000" dirty="0">
                <a:solidFill>
                  <a:srgbClr val="9A0000"/>
                </a:solidFill>
                <a:latin typeface="Monotype Corsiva" panose="03010101010201010101" pitchFamily="66" charset="0"/>
              </a:rPr>
              <a:t>South Boston, MA 02127–4415</a:t>
            </a:r>
          </a:p>
          <a:p>
            <a:pPr algn="ctr"/>
            <a:endParaRPr lang="en-US" sz="2000" dirty="0">
              <a:solidFill>
                <a:srgbClr val="9A0000"/>
              </a:solidFill>
              <a:latin typeface="Monotype Corsiva" panose="03010101010201010101" pitchFamily="66" charset="0"/>
            </a:endParaRPr>
          </a:p>
          <a:p>
            <a:pPr algn="ctr"/>
            <a:r>
              <a:rPr lang="en-US" sz="2000" dirty="0">
                <a:solidFill>
                  <a:srgbClr val="9A0000"/>
                </a:solidFill>
                <a:latin typeface="Monotype Corsiva" panose="03010101010201010101" pitchFamily="66" charset="0"/>
              </a:rPr>
              <a:t>Or, if you prefer, you can donate online through</a:t>
            </a:r>
            <a:br>
              <a:rPr lang="en-US" sz="2000" dirty="0">
                <a:solidFill>
                  <a:srgbClr val="9A0000"/>
                </a:solidFill>
                <a:latin typeface="Monotype Corsiva" panose="03010101010201010101" pitchFamily="66" charset="0"/>
              </a:rPr>
            </a:br>
            <a:r>
              <a:rPr lang="en-US" sz="2000" dirty="0">
                <a:solidFill>
                  <a:srgbClr val="9A0000"/>
                </a:solidFill>
                <a:latin typeface="Monotype Corsiva" panose="03010101010201010101" pitchFamily="66" charset="0"/>
              </a:rPr>
              <a:t>the Cathedral donation website link at: </a:t>
            </a:r>
          </a:p>
          <a:p>
            <a:pPr algn="ctr"/>
            <a:r>
              <a:rPr lang="en-US" sz="2000" dirty="0">
                <a:solidFill>
                  <a:srgbClr val="9A0000"/>
                </a:solidFill>
                <a:latin typeface="Monotype Corsiva" panose="03010101010201010101" pitchFamily="66" charset="0"/>
                <a:hlinkClick r:id="rId5" action="ppaction://hlinkpres?slideindex=1&amp;slidetitle="/>
              </a:rPr>
              <a:t>https://tithe.ly/give_new/www/#/tithely/give-one-time/6085471?widget=1&amp;giving_to=General%20Fund</a:t>
            </a:r>
            <a:endParaRPr lang="en-US" sz="2000" dirty="0">
              <a:solidFill>
                <a:srgbClr val="9A000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7292A49-C31B-5A09-8C25-AC460600B437}"/>
              </a:ext>
            </a:extLst>
          </p:cNvPr>
          <p:cNvSpPr txBox="1"/>
          <p:nvPr/>
        </p:nvSpPr>
        <p:spPr>
          <a:xfrm>
            <a:off x="1027939" y="5721232"/>
            <a:ext cx="505609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>
                <a:latin typeface="Monotype Corsiva" panose="03010101010201010101" pitchFamily="66" charset="0"/>
              </a:rPr>
              <a:t>Fan </a:t>
            </a:r>
            <a:r>
              <a:rPr lang="en-US" sz="2000" i="1" dirty="0" err="1">
                <a:latin typeface="Monotype Corsiva" panose="03010101010201010101" pitchFamily="66" charset="0"/>
              </a:rPr>
              <a:t>Noli’s</a:t>
            </a:r>
            <a:r>
              <a:rPr lang="en-US" sz="2000" i="1" dirty="0">
                <a:latin typeface="Monotype Corsiva" panose="03010101010201010101" pitchFamily="66" charset="0"/>
              </a:rPr>
              <a:t> Church is seeking the support of </a:t>
            </a:r>
            <a:br>
              <a:rPr lang="en-US" sz="2000" i="1" dirty="0">
                <a:latin typeface="Monotype Corsiva" panose="03010101010201010101" pitchFamily="66" charset="0"/>
              </a:rPr>
            </a:br>
            <a:r>
              <a:rPr lang="en-US" sz="2000" i="1" dirty="0">
                <a:latin typeface="Monotype Corsiva" panose="03010101010201010101" pitchFamily="66" charset="0"/>
              </a:rPr>
              <a:t>the entire Albanian community for its major </a:t>
            </a:r>
            <a:br>
              <a:rPr lang="en-US" sz="2000" i="1" dirty="0">
                <a:latin typeface="Monotype Corsiva" panose="03010101010201010101" pitchFamily="66" charset="0"/>
              </a:rPr>
            </a:br>
            <a:r>
              <a:rPr lang="en-US" sz="2000" i="1" dirty="0">
                <a:latin typeface="Monotype Corsiva" panose="03010101010201010101" pitchFamily="66" charset="0"/>
              </a:rPr>
              <a:t>restoration and renovation project.</a:t>
            </a:r>
          </a:p>
          <a:p>
            <a:pPr algn="ctr"/>
            <a:r>
              <a:rPr lang="en-US" sz="2000" dirty="0">
                <a:latin typeface="Monotype Corsiva" panose="03010101010201010101" pitchFamily="66" charset="0"/>
              </a:rPr>
              <a:t>Please consider a generous gift to preserve our beloved Fan </a:t>
            </a:r>
            <a:r>
              <a:rPr lang="en-US" sz="2000" dirty="0" err="1">
                <a:latin typeface="Monotype Corsiva" panose="03010101010201010101" pitchFamily="66" charset="0"/>
              </a:rPr>
              <a:t>Noli’s</a:t>
            </a:r>
            <a:r>
              <a:rPr lang="en-US" sz="2000" dirty="0">
                <a:latin typeface="Monotype Corsiva" panose="03010101010201010101" pitchFamily="66" charset="0"/>
              </a:rPr>
              <a:t> Church for future generations.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3C1B385-196B-C4DC-88A7-62E4D7CFC178}"/>
              </a:ext>
            </a:extLst>
          </p:cNvPr>
          <p:cNvSpPr txBox="1"/>
          <p:nvPr/>
        </p:nvSpPr>
        <p:spPr>
          <a:xfrm>
            <a:off x="510493" y="11424978"/>
            <a:ext cx="6090987" cy="511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25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676" i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St. George Cathedral is a 501(c)(3) charitable organization, and all donations are fully tax-deductible, in accordance with the law. You may also make a Qualified Charitable Donation (QCD) from your Individual Retirement Account (IRA). Please consult your tax specialist for further information. </a:t>
            </a:r>
          </a:p>
          <a:p>
            <a:pPr algn="ctr">
              <a:spcBef>
                <a:spcPts val="338"/>
              </a:spcBef>
            </a:pPr>
            <a:r>
              <a:rPr lang="en-US" sz="676" i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wish to earmark your donation for any specific aspect(s) of the renovations, please be sure to specify your selection(s) at the time of your donation.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49E797-D68A-B749-35BF-93D2617CCA8C}"/>
              </a:ext>
            </a:extLst>
          </p:cNvPr>
          <p:cNvSpPr txBox="1"/>
          <p:nvPr/>
        </p:nvSpPr>
        <p:spPr>
          <a:xfrm>
            <a:off x="971172" y="10350076"/>
            <a:ext cx="50560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Monotype Corsiva" panose="03010101010201010101" pitchFamily="66" charset="0"/>
              </a:rPr>
              <a:t>For more information, please contact the Chancery Office at (617) 268–1275 or email at saintgeorgecathedral.adm@gmail.com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7597B0-A7BF-5CA6-45E2-E8111E07A5D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165" y="2618586"/>
            <a:ext cx="1832077" cy="26929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18CD075-2AB2-8BB3-5167-8C7E83041CD8}"/>
              </a:ext>
            </a:extLst>
          </p:cNvPr>
          <p:cNvCxnSpPr>
            <a:cxnSpLocks/>
          </p:cNvCxnSpPr>
          <p:nvPr/>
        </p:nvCxnSpPr>
        <p:spPr>
          <a:xfrm>
            <a:off x="0" y="0"/>
            <a:ext cx="0" cy="12192000"/>
          </a:xfrm>
          <a:prstGeom prst="line">
            <a:avLst/>
          </a:prstGeom>
          <a:ln w="25400">
            <a:solidFill>
              <a:srgbClr val="9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4A475C9-608C-3EB6-B833-FB549C57F2A9}"/>
              </a:ext>
            </a:extLst>
          </p:cNvPr>
          <p:cNvCxnSpPr>
            <a:cxnSpLocks/>
          </p:cNvCxnSpPr>
          <p:nvPr/>
        </p:nvCxnSpPr>
        <p:spPr>
          <a:xfrm>
            <a:off x="0" y="12192000"/>
            <a:ext cx="6858000" cy="0"/>
          </a:xfrm>
          <a:prstGeom prst="line">
            <a:avLst/>
          </a:prstGeom>
          <a:ln w="25400">
            <a:solidFill>
              <a:srgbClr val="9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15B0D56-B947-F5F4-8AB2-248DD8649300}"/>
              </a:ext>
            </a:extLst>
          </p:cNvPr>
          <p:cNvCxnSpPr>
            <a:cxnSpLocks/>
          </p:cNvCxnSpPr>
          <p:nvPr/>
        </p:nvCxnSpPr>
        <p:spPr>
          <a:xfrm>
            <a:off x="6858000" y="0"/>
            <a:ext cx="0" cy="12192000"/>
          </a:xfrm>
          <a:prstGeom prst="line">
            <a:avLst/>
          </a:prstGeom>
          <a:ln w="25400">
            <a:solidFill>
              <a:srgbClr val="9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C66F58F-6311-C996-B808-A5E31C4C9607}"/>
              </a:ext>
            </a:extLst>
          </p:cNvPr>
          <p:cNvCxnSpPr/>
          <p:nvPr/>
        </p:nvCxnSpPr>
        <p:spPr>
          <a:xfrm>
            <a:off x="0" y="0"/>
            <a:ext cx="6858000" cy="0"/>
          </a:xfrm>
          <a:prstGeom prst="line">
            <a:avLst/>
          </a:prstGeom>
          <a:ln w="25400">
            <a:solidFill>
              <a:srgbClr val="9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03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9409</TotalTime>
  <Words>265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Monotype Corsiva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Boston PC-1</dc:creator>
  <cp:lastModifiedBy>Denise Lymperis</cp:lastModifiedBy>
  <cp:revision>373</cp:revision>
  <dcterms:created xsi:type="dcterms:W3CDTF">2019-07-18T14:50:15Z</dcterms:created>
  <dcterms:modified xsi:type="dcterms:W3CDTF">2022-11-04T13:31:03Z</dcterms:modified>
</cp:coreProperties>
</file>